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9" r:id="rId3"/>
    <p:sldId id="328" r:id="rId4"/>
    <p:sldId id="331" r:id="rId5"/>
    <p:sldId id="332" r:id="rId6"/>
    <p:sldId id="333" r:id="rId7"/>
    <p:sldId id="294" r:id="rId8"/>
    <p:sldId id="339" r:id="rId9"/>
    <p:sldId id="340" r:id="rId10"/>
    <p:sldId id="341" r:id="rId11"/>
    <p:sldId id="336" r:id="rId12"/>
    <p:sldId id="338" r:id="rId13"/>
    <p:sldId id="342" r:id="rId14"/>
    <p:sldId id="343" r:id="rId15"/>
    <p:sldId id="345" r:id="rId16"/>
    <p:sldId id="346" r:id="rId17"/>
    <p:sldId id="337" r:id="rId18"/>
    <p:sldId id="334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73"/>
    <p:restoredTop sz="86496"/>
  </p:normalViewPr>
  <p:slideViewPr>
    <p:cSldViewPr snapToGrid="0" snapToObjects="1">
      <p:cViewPr varScale="1">
        <p:scale>
          <a:sx n="91" d="100"/>
          <a:sy n="91" d="100"/>
        </p:scale>
        <p:origin x="200" y="1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ciencegrid.org/about/introduc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andrew.monaghan@colorado.edu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slurm.schedmd.com/job_array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software/parallel/parallel_tutorial.html" TargetMode="External"/><Relationship Id="rId5" Type="http://schemas.openxmlformats.org/officeDocument/2006/relationships/hyperlink" Target="https://curc.readthedocs.io/en/latest/software/GNUParallel.html" TargetMode="External"/><Relationship Id="rId4" Type="http://schemas.openxmlformats.org/officeDocument/2006/relationships/hyperlink" Target="https://curc.readthedocs.io/en/latest/software/loadbalance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31E454-CE0B-C740-8BF2-03A3B05A0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07" y="1303282"/>
            <a:ext cx="9144000" cy="13658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Throughput Computing on RMACC Summit and Beyond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0BD24C-67CA-0642-BC12-A7DF681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2761211"/>
            <a:ext cx="10909738" cy="1852830"/>
          </a:xfrm>
          <a:solidFill>
            <a:schemeClr val="bg2">
              <a:lumMod val="90000"/>
              <a:alpha val="42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Andrew Monaghan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Colorado Boulder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</a:t>
            </a:r>
            <a:r>
              <a:rPr lang="en-US" dirty="0">
                <a:solidFill>
                  <a:schemeClr val="bg1"/>
                </a:solidFill>
              </a:rPr>
              <a:t>Supercomputing_Spin_Up_Spring_2020</a:t>
            </a:r>
          </a:p>
          <a:p>
            <a:r>
              <a:rPr lang="en-US" i="1" dirty="0">
                <a:solidFill>
                  <a:schemeClr val="bg1"/>
                </a:solidFill>
              </a:rPr>
              <a:t>Adapted from slides and examples by Aaron Holt, CURC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285F-7A8A-EE4A-AC0C-724CB996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8CE15F-EE5C-5D4A-BA83-587CA3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EDBE8D-D831-D345-B5EB-CA303E2F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2: job_array_ex2.sh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/>
          </a:bodyPr>
          <a:lstStyle/>
          <a:p>
            <a:r>
              <a:rPr lang="en-US" dirty="0"/>
              <a:t>Example 2 is an extension of Example 1</a:t>
            </a:r>
          </a:p>
          <a:p>
            <a:r>
              <a:rPr lang="en-US" dirty="0"/>
              <a:t>We load python and R modules and then add lines to call python and R scripts</a:t>
            </a:r>
          </a:p>
          <a:p>
            <a:pPr lvl="1"/>
            <a:r>
              <a:rPr lang="en-US" dirty="0"/>
              <a:t>Both scripts read in array-ordered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job_array_ex2.sh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job_array_ex2.sh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job_array_ex2.sh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job_array_ex2.sh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96285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GNU parallel is </a:t>
            </a:r>
            <a:r>
              <a:rPr lang="en-US" sz="2400" dirty="0"/>
              <a:t>a shell </a:t>
            </a:r>
            <a:r>
              <a:rPr lang="en-US" sz="2400" spc="-5" dirty="0"/>
              <a:t>tool for executing tasks in parallel using one or more</a:t>
            </a:r>
            <a:r>
              <a:rPr lang="en-US" sz="2400" spc="-10" dirty="0"/>
              <a:t> </a:t>
            </a:r>
            <a:r>
              <a:rPr lang="en-US" sz="2400" dirty="0"/>
              <a:t>computers.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pc="-5" dirty="0">
                <a:cs typeface="Arial"/>
              </a:rPr>
              <a:t>In it’s </a:t>
            </a:r>
            <a:r>
              <a:rPr lang="en-US" dirty="0">
                <a:cs typeface="Arial"/>
              </a:rPr>
              <a:t>simplest </a:t>
            </a:r>
            <a:r>
              <a:rPr lang="en-US" spc="-5" dirty="0">
                <a:cs typeface="Arial"/>
              </a:rPr>
              <a:t>form, GNU parallel is </a:t>
            </a:r>
            <a:r>
              <a:rPr lang="en-US" dirty="0">
                <a:cs typeface="Arial"/>
              </a:rPr>
              <a:t>a </a:t>
            </a:r>
            <a:r>
              <a:rPr lang="en-US" spc="-5" dirty="0">
                <a:cs typeface="Arial"/>
              </a:rPr>
              <a:t>parallel replacement of </a:t>
            </a:r>
            <a:r>
              <a:rPr lang="en-US" dirty="0">
                <a:cs typeface="Arial"/>
              </a:rPr>
              <a:t>a </a:t>
            </a:r>
            <a:r>
              <a:rPr lang="en-US" dirty="0">
                <a:solidFill>
                  <a:srgbClr val="FF0000"/>
                </a:solidFill>
                <a:cs typeface="Arial"/>
              </a:rPr>
              <a:t>do</a:t>
            </a:r>
            <a:r>
              <a:rPr lang="en-US" dirty="0">
                <a:cs typeface="Arial"/>
              </a:rPr>
              <a:t> or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for</a:t>
            </a:r>
            <a:r>
              <a:rPr lang="en-US" spc="-10" dirty="0">
                <a:cs typeface="Arial"/>
              </a:rPr>
              <a:t> </a:t>
            </a:r>
            <a:r>
              <a:rPr lang="en-US" spc="-5" dirty="0">
                <a:cs typeface="Arial"/>
              </a:rPr>
              <a:t>loop.</a:t>
            </a: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Options to </a:t>
            </a:r>
            <a:r>
              <a:rPr lang="en-US" sz="2400" dirty="0"/>
              <a:t>specify </a:t>
            </a:r>
            <a:r>
              <a:rPr lang="en-US" sz="2400" spc="-5" dirty="0"/>
              <a:t>how many tasks </a:t>
            </a:r>
            <a:r>
              <a:rPr lang="en-US" sz="2400" dirty="0"/>
              <a:t>should </a:t>
            </a:r>
            <a:r>
              <a:rPr lang="en-US" sz="2400" spc="-5" dirty="0"/>
              <a:t>run in parallel, display  output in order, delay starts, limit resources and</a:t>
            </a:r>
            <a:r>
              <a:rPr lang="en-US" sz="2400" spc="-15" dirty="0"/>
              <a:t> </a:t>
            </a:r>
            <a:r>
              <a:rPr lang="en-US" sz="2400" spc="-5" dirty="0"/>
              <a:t>more!</a:t>
            </a: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get started with some command line examples. Start an interactive job: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sinteractive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--reservation=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 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 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gnu_parallel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6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 Useful Options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View what </a:t>
            </a:r>
            <a:r>
              <a:rPr lang="en-US" dirty="0">
                <a:cs typeface="Arial"/>
              </a:rPr>
              <a:t>commands </a:t>
            </a:r>
            <a:r>
              <a:rPr lang="en-US" spc="-5" dirty="0">
                <a:cs typeface="Arial"/>
              </a:rPr>
              <a:t>parallel will run without executing</a:t>
            </a:r>
            <a:r>
              <a:rPr lang="en-US" spc="-80" dirty="0">
                <a:cs typeface="Arial"/>
              </a:rPr>
              <a:t> </a:t>
            </a:r>
            <a:r>
              <a:rPr lang="en-US" spc="-5" dirty="0">
                <a:cs typeface="Arial"/>
              </a:rPr>
              <a:t>them: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--dry-run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Limit number of tasks running at one</a:t>
            </a:r>
            <a:r>
              <a:rPr lang="en-US" spc="-75" dirty="0">
                <a:cs typeface="Arial"/>
              </a:rPr>
              <a:t> </a:t>
            </a:r>
            <a:r>
              <a:rPr lang="en-US" spc="-5" dirty="0">
                <a:cs typeface="Arial"/>
              </a:rPr>
              <a:t>time:</a:t>
            </a:r>
            <a:endParaRPr lang="en-US" dirty="0">
              <a:cs typeface="Arial"/>
            </a:endParaRP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pc="-3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Stagger start times for processes to avoid I/O overload:</a:t>
            </a:r>
          </a:p>
          <a:p>
            <a:pPr marL="927100" lvl="2">
              <a:lnSpc>
                <a:spcPct val="100000"/>
              </a:lnSpc>
              <a:spcBef>
                <a:spcPts val="585"/>
              </a:spcBef>
            </a:pP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sz="2400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--delay 2.0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170430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See all the</a:t>
            </a:r>
            <a:r>
              <a:rPr lang="en-US" spc="-25" dirty="0">
                <a:cs typeface="Arial"/>
              </a:rPr>
              <a:t> </a:t>
            </a:r>
            <a:r>
              <a:rPr lang="en-US" spc="-5" dirty="0">
                <a:cs typeface="Arial"/>
              </a:rPr>
              <a:t>options:</a:t>
            </a: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spc="-1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working with files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347435"/>
            <a:ext cx="13316606" cy="4163129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Let’s run our python script on all of the input files in </a:t>
            </a:r>
            <a:r>
              <a:rPr lang="en-US" spc="-5" dirty="0">
                <a:solidFill>
                  <a:schemeClr val="accent4"/>
                </a:solidFill>
                <a:cs typeface="Arial"/>
              </a:rPr>
              <a:t>./</a:t>
            </a:r>
            <a:r>
              <a:rPr lang="en-US" spc="-5" dirty="0" err="1">
                <a:solidFill>
                  <a:schemeClr val="accent4"/>
                </a:solidFill>
                <a:cs typeface="Arial"/>
              </a:rPr>
              <a:t>infiles</a:t>
            </a:r>
            <a:r>
              <a:rPr lang="en-US" spc="-5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endParaRPr lang="en-US" spc="-5" dirty="0">
              <a:cs typeface="Arial"/>
            </a:endParaRP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Or we can read the commands and arguments from a file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--dry-run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&gt;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endParaRPr lang="en-US" sz="15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&lt;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9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gnu_parallel_ex1.sh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 err="1">
                <a:solidFill>
                  <a:srgbClr val="0070C0"/>
                </a:solidFill>
              </a:rPr>
              <a:t>gnu_parallel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job_array_ex2.sh: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gnu_parallel_ex1.sh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gnu_parallel_ex1.sh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Load Balancer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45876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In-house tool for executing tasks in parallel using one  or more</a:t>
            </a:r>
            <a:r>
              <a:rPr lang="en-US" sz="2400" spc="-10" dirty="0"/>
              <a:t> RMACC Summit </a:t>
            </a:r>
            <a:r>
              <a:rPr lang="en-US" sz="2400" dirty="0"/>
              <a:t>nodes.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Very simple to use: 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1: Create file that lists tasks you want to run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One task per line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If multiple commands per task can separate each command with semi-</a:t>
            </a:r>
            <a:r>
              <a:rPr lang="en-US" sz="1600" spc="-5" dirty="0" err="1"/>
              <a:t>colin</a:t>
            </a:r>
            <a:r>
              <a:rPr lang="en-US" sz="1600" spc="-5" dirty="0"/>
              <a:t> “;”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…or if each task is a complex list of commands, can create a bash script for each task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2: load modules and execute using “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mpirun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2000" spc="-5" dirty="0"/>
              <a:t>”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sz="2000" spc="-5" dirty="0"/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try an example…</a:t>
            </a:r>
          </a:p>
        </p:txBody>
      </p:sp>
    </p:spTree>
    <p:extLst>
      <p:ext uri="{BB962C8B-B14F-4D97-AF65-F5344CB8AC3E}">
        <p14:creationId xmlns:p14="http://schemas.microsoft.com/office/powerpoint/2010/main" val="412095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load_balance_ex1.sh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>
                <a:solidFill>
                  <a:srgbClr val="0070C0"/>
                </a:solidFill>
              </a:rPr>
              <a:t>intel, impi and </a:t>
            </a:r>
            <a:r>
              <a:rPr lang="en-US" dirty="0" err="1">
                <a:solidFill>
                  <a:srgbClr val="0070C0"/>
                </a:solidFill>
              </a:rPr>
              <a:t>loadbalance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modules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gnu_parallel_ex1.sh: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2"/>
            <a:r>
              <a:rPr lang="en-US" dirty="0"/>
              <a:t>We will reuse the “</a:t>
            </a:r>
            <a:r>
              <a:rPr lang="en-US" dirty="0" err="1">
                <a:solidFill>
                  <a:srgbClr val="FF0000"/>
                </a:solidFill>
              </a:rPr>
              <a:t>commands.txt</a:t>
            </a:r>
            <a:r>
              <a:rPr lang="en-US" dirty="0"/>
              <a:t>” file we created during the gnu parallel exercises.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load_balance_ex1.sh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load_balance_ex1.sh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366" cy="1325563"/>
          </a:xfrm>
        </p:spPr>
        <p:txBody>
          <a:bodyPr/>
          <a:lstStyle/>
          <a:p>
            <a:r>
              <a:rPr lang="en-US" dirty="0"/>
              <a:t>Which HTC/MTC tool should I use?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61DFFF-1913-F643-A482-202249068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36386"/>
              </p:ext>
            </p:extLst>
          </p:nvPr>
        </p:nvGraphicFramePr>
        <p:xfrm>
          <a:off x="1429408" y="1398887"/>
          <a:ext cx="8891749" cy="4549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111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9648902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Job Arrays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GNU Parallel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Load Balancer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625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Where can I use?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RMACC Summit,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 or your laptop/desktop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Summit, other HPC resources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(per array)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job?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task?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Does it reserve a controller core?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1167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out; commonly found on any HPC system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HTC/MTC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489700"/>
            <a:ext cx="12009120" cy="44694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On Blanca: If you belong to a group with a Blanca node, this is a fantastic place to do HTC/MTC!</a:t>
            </a:r>
          </a:p>
          <a:p>
            <a:endParaRPr lang="en-US" dirty="0"/>
          </a:p>
          <a:p>
            <a:r>
              <a:rPr lang="en-US" dirty="0"/>
              <a:t>On OSG (if you grow beyond Summit)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https://opensciencegrid.org/about/introduction/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800" i="1" dirty="0"/>
              <a:t>(Need help getting started on OSG? Contact me)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534510"/>
            <a:ext cx="12009120" cy="44246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We’d love your feedback:  </a:t>
            </a:r>
            <a:r>
              <a:rPr lang="en-US" dirty="0">
                <a:hlinkClick r:id="rId3"/>
              </a:rPr>
              <a:t>http://tinyurl.com/curc-survey18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CURC Load Balancer documentation</a:t>
            </a:r>
          </a:p>
          <a:p>
            <a:pPr marL="457200" lvl="1" indent="0">
              <a:buNone/>
            </a:pPr>
            <a:r>
              <a:rPr lang="en-US" sz="2900" dirty="0"/>
              <a:t>	</a:t>
            </a:r>
            <a:r>
              <a:rPr lang="en-US" sz="2900" dirty="0">
                <a:hlinkClick r:id="rId4"/>
              </a:rPr>
              <a:t>https://curc.readthedocs.io/en/latest/software/loadbalancer.html</a:t>
            </a:r>
            <a:endParaRPr lang="en-US" sz="2900" dirty="0"/>
          </a:p>
          <a:p>
            <a:endParaRPr lang="en-US" dirty="0"/>
          </a:p>
          <a:p>
            <a:r>
              <a:rPr lang="en-US" dirty="0"/>
              <a:t>GNU Parallel documentation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5"/>
              </a:rPr>
              <a:t>https://curc.readthedocs.io/en/latest/software/GNUParallel.html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6"/>
              </a:rPr>
              <a:t>https://www.gnu.org/software/parallel/parallel_tutorial.html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Slurm</a:t>
            </a:r>
            <a:r>
              <a:rPr lang="en-US" dirty="0"/>
              <a:t> job arrays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7"/>
              </a:rPr>
              <a:t>https://slurm.schedmd.com/job_array.html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would be happy to help you get started with HTC/MTC on Summit or OSG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8"/>
              </a:rPr>
              <a:t>andrew.monaghan@colorado.edu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59" y="365125"/>
            <a:ext cx="11645462" cy="1325563"/>
          </a:xfrm>
        </p:spPr>
        <p:txBody>
          <a:bodyPr/>
          <a:lstStyle/>
          <a:p>
            <a:r>
              <a:rPr lang="en-US" dirty="0"/>
              <a:t>Login and download 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9" y="1825625"/>
            <a:ext cx="11645462" cy="41631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If you have a Summit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&lt;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identikey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login.rc.colorado.edu</a:t>
            </a: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/>
              <a:t>If you don’t have an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user00NN@tlogin1.rc.colorado.edu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			</a:t>
            </a:r>
            <a:r>
              <a:rPr lang="en-US" sz="1800" i="1" dirty="0"/>
              <a:t>(for latter case, I will provide you with the “NN” and password)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…Once you are logged in, type the following three commands: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scompile</a:t>
            </a:r>
            <a:endParaRPr lang="en-US" sz="1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/scratch/summit/$USER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ResearchComputing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/Supercomputing_Spin_Up_Spring_2020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HTC?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8347114" y="5791200"/>
            <a:ext cx="3225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http://</a:t>
            </a:r>
            <a:r>
              <a:rPr lang="en-US" sz="1200" i="1" dirty="0" err="1"/>
              <a:t>research.cs.wisc.edu</a:t>
            </a:r>
            <a:r>
              <a:rPr lang="en-US" sz="1200" i="1" dirty="0"/>
              <a:t>/</a:t>
            </a:r>
            <a:r>
              <a:rPr lang="en-US" sz="1200" i="1" dirty="0" err="1"/>
              <a:t>htcondor</a:t>
            </a:r>
            <a:r>
              <a:rPr lang="en-US" sz="1200" i="1" dirty="0"/>
              <a:t>/</a:t>
            </a:r>
            <a:r>
              <a:rPr lang="en-US" sz="1200" i="1" dirty="0" err="1"/>
              <a:t>htc.html</a:t>
            </a:r>
            <a:endParaRPr lang="en-US" sz="12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0" y="1411342"/>
            <a:ext cx="11479925" cy="43798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High throughput computing (HTC) recognizes that most scientists work on research timescales.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They value how many computing cycles they can get over a period of weeks-to-months rather than a period of hours-to-days. 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Processor speed not a concern – volume is more important.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Processor type/homogeneity not important either.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Typical workflow may have hundreds-to-thousands of jobs.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Often comprised of many serial tasks that can be run independently.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Goal is to submit lots of jobs with minimal effort and oversight.</a:t>
            </a:r>
          </a:p>
        </p:txBody>
      </p:sp>
    </p:spTree>
    <p:extLst>
      <p:ext uri="{BB962C8B-B14F-4D97-AF65-F5344CB8AC3E}">
        <p14:creationId xmlns:p14="http://schemas.microsoft.com/office/powerpoint/2010/main" val="394284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‘pure’ HTC resource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5179308" y="5169659"/>
            <a:ext cx="6862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1" y="1411342"/>
            <a:ext cx="5782383" cy="4163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Open Science Grid (OSG)</a:t>
            </a:r>
          </a:p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open science grid">
            <a:extLst>
              <a:ext uri="{FF2B5EF4-FFF2-40B4-BE49-F238E27FC236}">
                <a16:creationId xmlns:a16="http://schemas.microsoft.com/office/drawing/2014/main" id="{AAB86E4F-4468-A743-9249-3D36E0DD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21" y="1747312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7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do HTC on RMACC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356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Not quite at the scale of OSG.  </a:t>
            </a:r>
          </a:p>
          <a:p>
            <a:endParaRPr lang="en-US" dirty="0"/>
          </a:p>
          <a:p>
            <a:r>
              <a:rPr lang="en-US" dirty="0"/>
              <a:t>But you can “wrap up” 100s-to-1000s of jobs and submit them all in one job script to any of the partitions/</a:t>
            </a:r>
            <a:r>
              <a:rPr lang="en-US" dirty="0" err="1"/>
              <a:t>qos’s</a:t>
            </a:r>
            <a:r>
              <a:rPr lang="en-US" dirty="0"/>
              <a:t> on Summit </a:t>
            </a:r>
          </a:p>
          <a:p>
            <a:endParaRPr lang="en-US" dirty="0"/>
          </a:p>
          <a:p>
            <a:r>
              <a:rPr lang="en-US" dirty="0"/>
              <a:t>Depending on the timescales of your workflow, this might also be called </a:t>
            </a:r>
            <a:r>
              <a:rPr lang="en-US" b="1" dirty="0"/>
              <a:t>“many task computing” (MTC)</a:t>
            </a:r>
            <a:r>
              <a:rPr lang="en-US" dirty="0"/>
              <a:t>, which focuses on lots of tasks over shorter timescales.  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en-US" dirty="0"/>
              <a:t>How can I do HTC/MTC on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918"/>
            <a:ext cx="10515600" cy="4666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two primary ways, and we will cover both today: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Job arrays</a:t>
            </a:r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submits X </a:t>
            </a:r>
            <a:r>
              <a:rPr lang="en-US" b="1" dirty="0"/>
              <a:t>jobs simultaneously</a:t>
            </a:r>
            <a:endParaRPr lang="en-US" dirty="0">
              <a:highlight>
                <a:srgbClr val="FFFF00"/>
              </a:highlight>
            </a:endParaRPr>
          </a:p>
          <a:p>
            <a:pPr lvl="2"/>
            <a:r>
              <a:rPr lang="en-US" dirty="0"/>
              <a:t>Great for lots of tasks that have heterogeneous run times</a:t>
            </a:r>
          </a:p>
          <a:p>
            <a:pPr lvl="2"/>
            <a:r>
              <a:rPr lang="en-US" dirty="0"/>
              <a:t>Each job usually runs a serial task but can be a multi-core task if needed</a:t>
            </a:r>
          </a:p>
          <a:p>
            <a:pPr lvl="2"/>
            <a:r>
              <a:rPr lang="en-US" dirty="0"/>
              <a:t>Jobs will run as cores become available</a:t>
            </a:r>
          </a:p>
          <a:p>
            <a:pPr lvl="2"/>
            <a:r>
              <a:rPr lang="en-US" dirty="0"/>
              <a:t>…works best for longer tasks (&gt; 30 min)</a:t>
            </a:r>
          </a:p>
          <a:p>
            <a:pPr lvl="2"/>
            <a:r>
              <a:rPr lang="en-US" dirty="0"/>
              <a:t>Summit limits: Maximum array size of 1000; 100 jobs can run at once in </a:t>
            </a:r>
            <a:r>
              <a:rPr lang="en-US" dirty="0" err="1"/>
              <a:t>ucb</a:t>
            </a:r>
            <a:r>
              <a:rPr lang="en-US" dirty="0"/>
              <a:t>-general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GNU Parallel **or** CURC Load Balancer</a:t>
            </a:r>
            <a:endParaRPr lang="en-US" dirty="0"/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runs X </a:t>
            </a:r>
            <a:r>
              <a:rPr lang="en-US" b="1" dirty="0"/>
              <a:t>tasks</a:t>
            </a:r>
            <a:r>
              <a:rPr lang="en-US" dirty="0"/>
              <a:t> on N requested cores</a:t>
            </a:r>
          </a:p>
          <a:p>
            <a:pPr lvl="2"/>
            <a:r>
              <a:rPr lang="en-US" dirty="0"/>
              <a:t>All under one job that works through all X tasks in order, running N at a time (e.g., X=10,000 tasks on N=24 cores)</a:t>
            </a:r>
          </a:p>
          <a:p>
            <a:pPr lvl="2"/>
            <a:r>
              <a:rPr lang="en-US" dirty="0"/>
              <a:t>Great for lots of tasks that may have similar run times</a:t>
            </a:r>
          </a:p>
          <a:p>
            <a:pPr lvl="2"/>
            <a:r>
              <a:rPr lang="en-US" dirty="0"/>
              <a:t>…works best for shorter tasks (&lt; 30 min)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690688"/>
            <a:ext cx="11519002" cy="4163129"/>
          </a:xfrm>
        </p:spPr>
        <p:txBody>
          <a:bodyPr>
            <a:normAutofit/>
          </a:bodyPr>
          <a:lstStyle/>
          <a:p>
            <a:r>
              <a:rPr lang="en-US" dirty="0"/>
              <a:t>It is easy to adapt an existing job script to run as an array of jobs.</a:t>
            </a:r>
          </a:p>
          <a:p>
            <a:pPr lvl="1"/>
            <a:r>
              <a:rPr lang="en-US" dirty="0"/>
              <a:t>Add the following directive: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--array=n-N 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--array=1-200</a:t>
            </a:r>
          </a:p>
          <a:p>
            <a:pPr lvl="2"/>
            <a:r>
              <a:rPr lang="en-US" dirty="0"/>
              <a:t>You can also specify unevenly spaced arrays: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–array=1,4,5,9,22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then just submit your job script and it will run all members from </a:t>
            </a:r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/>
              <a:t> to </a:t>
            </a:r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/>
              <a:t>.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your jobs depend on the array index, you can use the environment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$SLURM_ARRAY_TASK_ID </a:t>
            </a:r>
            <a:r>
              <a:rPr lang="en-US" dirty="0"/>
              <a:t>to invoke the present array number.</a:t>
            </a:r>
          </a:p>
          <a:p>
            <a:pPr lvl="2"/>
            <a:r>
              <a:rPr lang="en-US" dirty="0"/>
              <a:t>E.g., typing “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_${SLURM_ARRAY_TASK_ID}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”     will run a python script over the array, each time processing a different file.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--job-name=array_ex1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/array_ex1.%A_%a.out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--job-name=array_ex1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/array_ex1.%A_%a.out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F5CCA-EE5F-BE46-A872-F591CFE07B51}"/>
              </a:ext>
            </a:extLst>
          </p:cNvPr>
          <p:cNvCxnSpPr>
            <a:cxnSpLocks/>
          </p:cNvCxnSpPr>
          <p:nvPr/>
        </p:nvCxnSpPr>
        <p:spPr>
          <a:xfrm>
            <a:off x="5783316" y="1534511"/>
            <a:ext cx="0" cy="2165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4C74D1-5D12-864D-9B1E-697F9DD38D52}"/>
              </a:ext>
            </a:extLst>
          </p:cNvPr>
          <p:cNvSpPr txBox="1"/>
          <p:nvPr/>
        </p:nvSpPr>
        <p:spPr>
          <a:xfrm>
            <a:off x="5875291" y="1471448"/>
            <a:ext cx="5927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run the example: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job_array_ex1.sh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10D4BC-877C-6640-833D-55F78F4A60C8}"/>
              </a:ext>
            </a:extLst>
          </p:cNvPr>
          <p:cNvCxnSpPr>
            <a:cxnSpLocks/>
          </p:cNvCxnSpPr>
          <p:nvPr/>
        </p:nvCxnSpPr>
        <p:spPr>
          <a:xfrm>
            <a:off x="5783316" y="3699641"/>
            <a:ext cx="62194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8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A6545B2C-5A15-0F47-A36B-3F75495E235B}" vid="{33963205-BB62-8645-B624-E023E91186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4037</TotalTime>
  <Words>2305</Words>
  <Application>Microsoft Macintosh PowerPoint</Application>
  <PresentationFormat>Widescreen</PresentationFormat>
  <Paragraphs>296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Courier New</vt:lpstr>
      <vt:lpstr>Office Theme</vt:lpstr>
      <vt:lpstr>High Throughput Computing on RMACC Summit and Beyond</vt:lpstr>
      <vt:lpstr>Login and download course materials</vt:lpstr>
      <vt:lpstr>What is HTC?  </vt:lpstr>
      <vt:lpstr>Example of ‘pure’ HTC resource</vt:lpstr>
      <vt:lpstr>Can I do HTC on RMACC Summit?</vt:lpstr>
      <vt:lpstr>How can I do HTC/MTC on Summit?</vt:lpstr>
      <vt:lpstr>Job Arrays</vt:lpstr>
      <vt:lpstr>Example 1: job_array_ex1.sh</vt:lpstr>
      <vt:lpstr>Example 1: job_array_ex1.sh</vt:lpstr>
      <vt:lpstr>Example 2: job_array_ex2.sh</vt:lpstr>
      <vt:lpstr>GNU Parallel</vt:lpstr>
      <vt:lpstr>GNU Parallel Useful Options</vt:lpstr>
      <vt:lpstr>Let’s try working with files</vt:lpstr>
      <vt:lpstr>Example: gnu_parallel_ex1.sh</vt:lpstr>
      <vt:lpstr>CURC Load Balancer</vt:lpstr>
      <vt:lpstr>Example: load_balance_ex1.sh</vt:lpstr>
      <vt:lpstr>Which HTC/MTC tool should I use?</vt:lpstr>
      <vt:lpstr>Other HTC/MTC resources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Hauser</dc:creator>
  <cp:lastModifiedBy>Andrew Monaghan</cp:lastModifiedBy>
  <cp:revision>50</cp:revision>
  <dcterms:created xsi:type="dcterms:W3CDTF">2018-08-07T20:07:52Z</dcterms:created>
  <dcterms:modified xsi:type="dcterms:W3CDTF">2020-04-10T22:02:27Z</dcterms:modified>
</cp:coreProperties>
</file>